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9"/>
  </p:notesMasterIdLst>
  <p:sldIdLst>
    <p:sldId id="256" r:id="rId2"/>
    <p:sldId id="257" r:id="rId3"/>
    <p:sldId id="258" r:id="rId4"/>
    <p:sldId id="259" r:id="rId5"/>
    <p:sldId id="260" r:id="rId6"/>
    <p:sldId id="262" r:id="rId7"/>
    <p:sldId id="263" r:id="rId8"/>
  </p:sldIdLst>
  <p:sldSz cx="14630400" cy="8229600"/>
  <p:notesSz cx="8229600" cy="14630400"/>
  <p:embeddedFontLst>
    <p:embeddedFont>
      <p:font typeface="Calibri" panose="020F0502020204030204" pitchFamily="34" charset="0"/>
      <p:regular r:id="rId10"/>
      <p:bold r:id="rId11"/>
      <p:italic r:id="rId12"/>
      <p:boldItalic r:id="rId13"/>
    </p:embeddedFont>
    <p:embeddedFont>
      <p:font typeface="Instrument Sans Medium" panose="020B0604020202020204" charset="0"/>
      <p:regular r:id="rId14"/>
    </p:embeddedFont>
    <p:embeddedFont>
      <p:font typeface="Instrument Sans Semi Bold" panose="020B0604020202020204" charset="0"/>
      <p:regular r:id="rId15"/>
    </p:embeddedFont>
  </p:embeddedFontLst>
  <p:defaultTextStyle>
    <a:defPPr>
      <a:defRPr lang="es-419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52" d="100"/>
          <a:sy n="52" d="100"/>
        </p:scale>
        <p:origin x="740" y="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4.fntdata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20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5" Type="http://schemas.openxmlformats.org/officeDocument/2006/relationships/slide" Target="slides/slide4.xml"/><Relationship Id="rId15" Type="http://schemas.openxmlformats.org/officeDocument/2006/relationships/font" Target="fonts/font6.fntdata"/><Relationship Id="rId10" Type="http://schemas.openxmlformats.org/officeDocument/2006/relationships/font" Target="fonts/font1.fntdata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font" Target="fonts/font5.fntdata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Cesar Augusto Lopez Gallego" userId="0dfa9112-9251-4882-b472-cf2dfcee09d1" providerId="ADAL" clId="{231E5D6E-5C64-4515-905F-AA136E511819}"/>
    <pc:docChg chg="delSld">
      <pc:chgData name="Cesar Augusto Lopez Gallego" userId="0dfa9112-9251-4882-b472-cf2dfcee09d1" providerId="ADAL" clId="{231E5D6E-5C64-4515-905F-AA136E511819}" dt="2025-04-21T23:53:40.425" v="0" actId="47"/>
      <pc:docMkLst>
        <pc:docMk/>
      </pc:docMkLst>
      <pc:sldChg chg="del">
        <pc:chgData name="Cesar Augusto Lopez Gallego" userId="0dfa9112-9251-4882-b472-cf2dfcee09d1" providerId="ADAL" clId="{231E5D6E-5C64-4515-905F-AA136E511819}" dt="2025-04-21T23:53:40.425" v="0" actId="47"/>
        <pc:sldMkLst>
          <pc:docMk/>
          <pc:sldMk cId="0" sldId="261"/>
        </pc:sldMkLst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4416865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F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F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F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F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F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F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F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F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69680" y="0"/>
            <a:ext cx="576072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829753"/>
            <a:ext cx="7556421" cy="212633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091C5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Introducción a la Programación Orientada a Servicios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4296251"/>
            <a:ext cx="7556421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Este paradigma se centra en crear servicios autónomos. Estos servicios están diseñados para cumplir funciones muy específicas. Es la base de tecnologías como microservicios y SOA. Una arquitectura moderna y adaptable.</a:t>
            </a:r>
            <a:endParaRPr lang="en-US" sz="1750" dirty="0"/>
          </a:p>
        </p:txBody>
      </p:sp>
      <p:sp>
        <p:nvSpPr>
          <p:cNvPr id="5" name="Shape 2"/>
          <p:cNvSpPr/>
          <p:nvPr/>
        </p:nvSpPr>
        <p:spPr>
          <a:xfrm>
            <a:off x="793790" y="6019919"/>
            <a:ext cx="362903" cy="362903"/>
          </a:xfrm>
          <a:prstGeom prst="roundRect">
            <a:avLst>
              <a:gd name="adj" fmla="val 25194296"/>
            </a:avLst>
          </a:prstGeom>
          <a:noFill/>
          <a:ln w="7620">
            <a:solidFill>
              <a:srgbClr val="FFFFFF"/>
            </a:solidFill>
            <a:prstDash val="solid"/>
          </a:ln>
        </p:spPr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1410" y="6027539"/>
            <a:ext cx="347663" cy="347663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1270040" y="6003012"/>
            <a:ext cx="2180630" cy="3968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2200" b="1" dirty="0">
                <a:solidFill>
                  <a:srgbClr val="1E3063"/>
                </a:solidFill>
                <a:latin typeface="Instrument Sans Bold" pitchFamily="34" charset="0"/>
                <a:ea typeface="Instrument Sans Bold" pitchFamily="34" charset="-122"/>
                <a:cs typeface="Instrument Sans Bold" pitchFamily="34" charset="-120"/>
              </a:rPr>
              <a:t>por Cesar Lopez</a:t>
            </a:r>
            <a:endParaRPr lang="en-US" sz="22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539960"/>
            <a:ext cx="10066139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091C5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Principios Básicos de la Programación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81571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091C5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Bajo acoplamiento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396859"/>
            <a:ext cx="2845594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Los servicios deben tener la menor dependencia posible entre sí.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4200406" y="381571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091C5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Alta cohesión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4200406" y="4396859"/>
            <a:ext cx="2845594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Cada servicio debe enfocarse en una función específica, bien definida.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607022" y="381571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091C5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Interfaces claras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7607022" y="4396859"/>
            <a:ext cx="2845594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La interoperabilidad se logra con interfaces bien definidas y documentadas.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11013638" y="381571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091C5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Independencia</a:t>
            </a:r>
            <a:endParaRPr lang="en-US" sz="2200" dirty="0"/>
          </a:p>
        </p:txBody>
      </p:sp>
      <p:sp>
        <p:nvSpPr>
          <p:cNvPr id="10" name="Text 8"/>
          <p:cNvSpPr/>
          <p:nvPr/>
        </p:nvSpPr>
        <p:spPr>
          <a:xfrm>
            <a:off x="11013638" y="4396859"/>
            <a:ext cx="2845594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Los servicios no deben estar atados a una tecnología en particular.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952393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87241" y="3430429"/>
            <a:ext cx="7132677" cy="70282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dirty="0">
                <a:solidFill>
                  <a:srgbClr val="091C5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Ventajas Clave del Enfoque</a:t>
            </a:r>
            <a:endParaRPr lang="en-US" sz="4400" dirty="0"/>
          </a:p>
        </p:txBody>
      </p:sp>
      <p:sp>
        <p:nvSpPr>
          <p:cNvPr id="4" name="Shape 1"/>
          <p:cNvSpPr/>
          <p:nvPr/>
        </p:nvSpPr>
        <p:spPr>
          <a:xfrm>
            <a:off x="787241" y="4723686"/>
            <a:ext cx="506135" cy="506135"/>
          </a:xfrm>
          <a:prstGeom prst="roundRect">
            <a:avLst>
              <a:gd name="adj" fmla="val 40001"/>
            </a:avLst>
          </a:prstGeom>
          <a:solidFill>
            <a:srgbClr val="CEE6FD"/>
          </a:solidFill>
          <a:ln/>
        </p:spPr>
      </p:sp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71538" y="4765834"/>
            <a:ext cx="337423" cy="421719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1518285" y="4723686"/>
            <a:ext cx="2811899" cy="3514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Flexibilidad</a:t>
            </a:r>
            <a:endParaRPr lang="en-US" sz="2200" dirty="0"/>
          </a:p>
        </p:txBody>
      </p:sp>
      <p:sp>
        <p:nvSpPr>
          <p:cNvPr id="7" name="Text 3"/>
          <p:cNvSpPr/>
          <p:nvPr/>
        </p:nvSpPr>
        <p:spPr>
          <a:xfrm>
            <a:off x="1518285" y="5210056"/>
            <a:ext cx="5684520" cy="71961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El sistema es más fácil de adaptar a cambios y nuevas necesidades.</a:t>
            </a:r>
            <a:endParaRPr lang="en-US" sz="1750" dirty="0"/>
          </a:p>
        </p:txBody>
      </p:sp>
      <p:sp>
        <p:nvSpPr>
          <p:cNvPr id="8" name="Shape 4"/>
          <p:cNvSpPr/>
          <p:nvPr/>
        </p:nvSpPr>
        <p:spPr>
          <a:xfrm>
            <a:off x="7427714" y="4723686"/>
            <a:ext cx="506135" cy="506135"/>
          </a:xfrm>
          <a:prstGeom prst="roundRect">
            <a:avLst>
              <a:gd name="adj" fmla="val 40001"/>
            </a:avLst>
          </a:prstGeom>
          <a:solidFill>
            <a:srgbClr val="CEE6FD"/>
          </a:solidFill>
          <a:ln/>
        </p:spPr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512010" y="4765834"/>
            <a:ext cx="337423" cy="421719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8158758" y="4723686"/>
            <a:ext cx="2811899" cy="3514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Escalabilidad</a:t>
            </a:r>
            <a:endParaRPr lang="en-US" sz="2200" dirty="0"/>
          </a:p>
        </p:txBody>
      </p:sp>
      <p:sp>
        <p:nvSpPr>
          <p:cNvPr id="11" name="Text 6"/>
          <p:cNvSpPr/>
          <p:nvPr/>
        </p:nvSpPr>
        <p:spPr>
          <a:xfrm>
            <a:off x="8158758" y="5210056"/>
            <a:ext cx="5684520" cy="71961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Los servicios pueden escalarse individualmente según la demanda.</a:t>
            </a:r>
            <a:endParaRPr lang="en-US" sz="1750" dirty="0"/>
          </a:p>
        </p:txBody>
      </p:sp>
      <p:sp>
        <p:nvSpPr>
          <p:cNvPr id="12" name="Shape 7"/>
          <p:cNvSpPr/>
          <p:nvPr/>
        </p:nvSpPr>
        <p:spPr>
          <a:xfrm>
            <a:off x="787241" y="6407587"/>
            <a:ext cx="506135" cy="506135"/>
          </a:xfrm>
          <a:prstGeom prst="roundRect">
            <a:avLst>
              <a:gd name="adj" fmla="val 40001"/>
            </a:avLst>
          </a:prstGeom>
          <a:solidFill>
            <a:srgbClr val="CEE6FD"/>
          </a:solidFill>
          <a:ln/>
        </p:spPr>
      </p:sp>
      <p:pic>
        <p:nvPicPr>
          <p:cNvPr id="13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71538" y="6449735"/>
            <a:ext cx="337423" cy="421719"/>
          </a:xfrm>
          <a:prstGeom prst="rect">
            <a:avLst/>
          </a:prstGeom>
        </p:spPr>
      </p:pic>
      <p:sp>
        <p:nvSpPr>
          <p:cNvPr id="14" name="Text 8"/>
          <p:cNvSpPr/>
          <p:nvPr/>
        </p:nvSpPr>
        <p:spPr>
          <a:xfrm>
            <a:off x="1518285" y="6407587"/>
            <a:ext cx="2811899" cy="3514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Mantenimiento</a:t>
            </a:r>
            <a:endParaRPr lang="en-US" sz="2200" dirty="0"/>
          </a:p>
        </p:txBody>
      </p:sp>
      <p:sp>
        <p:nvSpPr>
          <p:cNvPr id="15" name="Text 9"/>
          <p:cNvSpPr/>
          <p:nvPr/>
        </p:nvSpPr>
        <p:spPr>
          <a:xfrm>
            <a:off x="1518285" y="6893957"/>
            <a:ext cx="5684520" cy="71961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La modularidad facilita la corrección de errores y la actualización.</a:t>
            </a:r>
            <a:endParaRPr lang="en-US" sz="1750" dirty="0"/>
          </a:p>
        </p:txBody>
      </p:sp>
      <p:sp>
        <p:nvSpPr>
          <p:cNvPr id="16" name="Shape 10"/>
          <p:cNvSpPr/>
          <p:nvPr/>
        </p:nvSpPr>
        <p:spPr>
          <a:xfrm>
            <a:off x="7427714" y="6407587"/>
            <a:ext cx="506135" cy="506135"/>
          </a:xfrm>
          <a:prstGeom prst="roundRect">
            <a:avLst>
              <a:gd name="adj" fmla="val 40001"/>
            </a:avLst>
          </a:prstGeom>
          <a:solidFill>
            <a:srgbClr val="CEE6FD"/>
          </a:solidFill>
          <a:ln/>
        </p:spPr>
      </p:sp>
      <p:pic>
        <p:nvPicPr>
          <p:cNvPr id="17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512010" y="6449735"/>
            <a:ext cx="337423" cy="421719"/>
          </a:xfrm>
          <a:prstGeom prst="rect">
            <a:avLst/>
          </a:prstGeom>
        </p:spPr>
      </p:pic>
      <p:sp>
        <p:nvSpPr>
          <p:cNvPr id="18" name="Text 11"/>
          <p:cNvSpPr/>
          <p:nvPr/>
        </p:nvSpPr>
        <p:spPr>
          <a:xfrm>
            <a:off x="8158758" y="6407587"/>
            <a:ext cx="2811899" cy="3514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Reutilización</a:t>
            </a:r>
            <a:endParaRPr lang="en-US" sz="2200" dirty="0"/>
          </a:p>
        </p:txBody>
      </p:sp>
      <p:sp>
        <p:nvSpPr>
          <p:cNvPr id="19" name="Text 12"/>
          <p:cNvSpPr/>
          <p:nvPr/>
        </p:nvSpPr>
        <p:spPr>
          <a:xfrm>
            <a:off x="8158758" y="6893957"/>
            <a:ext cx="5684520" cy="71961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Los servicios pueden ser utilizados por múltiples aplicaciones.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69680" y="0"/>
            <a:ext cx="576072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46165" y="730210"/>
            <a:ext cx="7651671" cy="13325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200"/>
              </a:lnSpc>
              <a:buNone/>
            </a:pPr>
            <a:r>
              <a:rPr lang="en-US" sz="4150" dirty="0">
                <a:solidFill>
                  <a:srgbClr val="091C5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Componentes Clave del Sistema</a:t>
            </a:r>
            <a:endParaRPr lang="en-US" sz="41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6165" y="2382560"/>
            <a:ext cx="1065967" cy="1279208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2131933" y="2595682"/>
            <a:ext cx="2664976" cy="3330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05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Servicios</a:t>
            </a:r>
            <a:endParaRPr lang="en-US" sz="2050" dirty="0"/>
          </a:p>
        </p:txBody>
      </p:sp>
      <p:sp>
        <p:nvSpPr>
          <p:cNvPr id="6" name="Text 2"/>
          <p:cNvSpPr/>
          <p:nvPr/>
        </p:nvSpPr>
        <p:spPr>
          <a:xfrm>
            <a:off x="2131933" y="3056573"/>
            <a:ext cx="6265902" cy="3411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Unidades independientes que ejecutan funciones específicas.</a:t>
            </a:r>
            <a:endParaRPr lang="en-US" sz="165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46165" y="3661767"/>
            <a:ext cx="1065967" cy="1279208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2131933" y="3874889"/>
            <a:ext cx="2664976" cy="3330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05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Interfaces API</a:t>
            </a:r>
            <a:endParaRPr lang="en-US" sz="2050" dirty="0"/>
          </a:p>
        </p:txBody>
      </p:sp>
      <p:sp>
        <p:nvSpPr>
          <p:cNvPr id="9" name="Text 4"/>
          <p:cNvSpPr/>
          <p:nvPr/>
        </p:nvSpPr>
        <p:spPr>
          <a:xfrm>
            <a:off x="2131933" y="4335780"/>
            <a:ext cx="6265902" cy="3411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Medio de comunicación estandarizado entre los servicios.</a:t>
            </a:r>
            <a:endParaRPr lang="en-US" sz="165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46165" y="4940975"/>
            <a:ext cx="1065967" cy="1279208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2131933" y="5154097"/>
            <a:ext cx="2664976" cy="3330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05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Mensajería</a:t>
            </a:r>
            <a:endParaRPr lang="en-US" sz="2050" dirty="0"/>
          </a:p>
        </p:txBody>
      </p:sp>
      <p:sp>
        <p:nvSpPr>
          <p:cNvPr id="12" name="Text 6"/>
          <p:cNvSpPr/>
          <p:nvPr/>
        </p:nvSpPr>
        <p:spPr>
          <a:xfrm>
            <a:off x="2131933" y="5614988"/>
            <a:ext cx="6265902" cy="3411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Transporte de datos (ej. REST, gRPC).</a:t>
            </a:r>
            <a:endParaRPr lang="en-US" sz="1650" dirty="0"/>
          </a:p>
        </p:txBody>
      </p:sp>
      <p:pic>
        <p:nvPicPr>
          <p:cNvPr id="13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46165" y="6220182"/>
            <a:ext cx="1065967" cy="1279208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2131933" y="6433304"/>
            <a:ext cx="2664976" cy="3330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05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Registro</a:t>
            </a:r>
            <a:endParaRPr lang="en-US" sz="2050" dirty="0"/>
          </a:p>
        </p:txBody>
      </p:sp>
      <p:sp>
        <p:nvSpPr>
          <p:cNvPr id="15" name="Text 8"/>
          <p:cNvSpPr/>
          <p:nvPr/>
        </p:nvSpPr>
        <p:spPr>
          <a:xfrm>
            <a:off x="2131933" y="6894195"/>
            <a:ext cx="6265902" cy="3411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Catálogo para localizar servicios disponibles en la red.</a:t>
            </a:r>
            <a:endParaRPr lang="en-US" sz="16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279213"/>
            <a:ext cx="11771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091C5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POO vs. Programación Orientada a Servicios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55496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091C5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POO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136112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Orientación a clases y objetos con jerarquías complejas.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4703088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Clases como `Usuario`, `Producto`, `Pedido`.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93790" y="5145286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Énfasis en el estado y el comportamiento encapsulado.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599521" y="355496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091C5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Servicios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7599521" y="4136112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Enfoque en unidades funcionales autónomas e independientes.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7599521" y="5065990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Servicio `Gestión de Usuarios`, `Gestión de Productos`.</a:t>
            </a:r>
            <a:endParaRPr lang="en-US" sz="1750" dirty="0"/>
          </a:p>
        </p:txBody>
      </p:sp>
      <p:sp>
        <p:nvSpPr>
          <p:cNvPr id="10" name="Text 8"/>
          <p:cNvSpPr/>
          <p:nvPr/>
        </p:nvSpPr>
        <p:spPr>
          <a:xfrm>
            <a:off x="7599521" y="5508188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Énfasis en la función y la interoperabilidad.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69680" y="0"/>
            <a:ext cx="576072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629847"/>
            <a:ext cx="6243638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091C5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Casos de Uso Comunes</a:t>
            </a:r>
            <a:endParaRPr lang="en-US" sz="44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3790" y="2718435"/>
            <a:ext cx="566976" cy="566976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1587579" y="267878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Banca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1587579" y="3169206"/>
            <a:ext cx="676263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Servicios de pago, transferencia y autenticación segura.</a:t>
            </a:r>
            <a:endParaRPr lang="en-US" sz="175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3790" y="4252198"/>
            <a:ext cx="566976" cy="566976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1587579" y="421255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E-commerce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1587579" y="4702969"/>
            <a:ext cx="676263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Gestión de productos, inventarios y logística optimizada.</a:t>
            </a:r>
            <a:endParaRPr lang="en-US" sz="175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93790" y="5785961"/>
            <a:ext cx="566976" cy="566976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1587579" y="574631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Apps Móviles</a:t>
            </a:r>
            <a:endParaRPr lang="en-US" sz="2200" dirty="0"/>
          </a:p>
        </p:txBody>
      </p:sp>
      <p:sp>
        <p:nvSpPr>
          <p:cNvPr id="12" name="Text 6"/>
          <p:cNvSpPr/>
          <p:nvPr/>
        </p:nvSpPr>
        <p:spPr>
          <a:xfrm>
            <a:off x="1587579" y="6236732"/>
            <a:ext cx="676263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Autenticación, notificaciones push y estadísticas en tiempo real.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97692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686770"/>
            <a:ext cx="84949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091C5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Conclusión y Recomendaciones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4735711"/>
            <a:ext cx="4196358" cy="2024182"/>
          </a:xfrm>
          <a:prstGeom prst="roundRect">
            <a:avLst>
              <a:gd name="adj" fmla="val 10085"/>
            </a:avLst>
          </a:prstGeom>
          <a:solidFill>
            <a:srgbClr val="CEE6FD"/>
          </a:solidFill>
          <a:ln/>
        </p:spPr>
      </p:sp>
      <p:sp>
        <p:nvSpPr>
          <p:cNvPr id="5" name="Text 2"/>
          <p:cNvSpPr/>
          <p:nvPr/>
        </p:nvSpPr>
        <p:spPr>
          <a:xfrm>
            <a:off x="1020604" y="4962525"/>
            <a:ext cx="3742730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Ideal para sistemas modulares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020604" y="5807273"/>
            <a:ext cx="374273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Perfecto para construir sistemas escalables y adaptables.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5216962" y="4735711"/>
            <a:ext cx="4196358" cy="2024182"/>
          </a:xfrm>
          <a:prstGeom prst="roundRect">
            <a:avLst>
              <a:gd name="adj" fmla="val 10085"/>
            </a:avLst>
          </a:prstGeom>
          <a:solidFill>
            <a:srgbClr val="CEE6FD"/>
          </a:solidFill>
          <a:ln/>
        </p:spPr>
      </p:sp>
      <p:sp>
        <p:nvSpPr>
          <p:cNvPr id="8" name="Text 5"/>
          <p:cNvSpPr/>
          <p:nvPr/>
        </p:nvSpPr>
        <p:spPr>
          <a:xfrm>
            <a:off x="5443776" y="4962525"/>
            <a:ext cx="2954417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Previene el "monolito"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5443776" y="5452943"/>
            <a:ext cx="374273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Promueve un diseño distribuido y fácil de mantener.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9640133" y="4735711"/>
            <a:ext cx="4196358" cy="2024182"/>
          </a:xfrm>
          <a:prstGeom prst="roundRect">
            <a:avLst>
              <a:gd name="adj" fmla="val 10085"/>
            </a:avLst>
          </a:prstGeom>
          <a:solidFill>
            <a:srgbClr val="CEE6FD"/>
          </a:solidFill>
          <a:ln/>
        </p:spPr>
      </p:sp>
      <p:sp>
        <p:nvSpPr>
          <p:cNvPr id="11" name="Text 8"/>
          <p:cNvSpPr/>
          <p:nvPr/>
        </p:nvSpPr>
        <p:spPr>
          <a:xfrm>
            <a:off x="9866948" y="496252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Relevancia moderna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9866948" y="5452943"/>
            <a:ext cx="374273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Esencial en la arquitectura de software actual.</a:t>
            </a:r>
            <a:endParaRPr lang="en-US" sz="1750" dirty="0"/>
          </a:p>
        </p:txBody>
      </p:sp>
      <p:sp>
        <p:nvSpPr>
          <p:cNvPr id="13" name="Text 10"/>
          <p:cNvSpPr/>
          <p:nvPr/>
        </p:nvSpPr>
        <p:spPr>
          <a:xfrm>
            <a:off x="793790" y="7015043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Este paradigma es clave. Adopción gradual con capacitación. Equipos bien preparados para el éxito.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</TotalTime>
  <Words>360</Words>
  <Application>Microsoft Office PowerPoint</Application>
  <PresentationFormat>Personalizado</PresentationFormat>
  <Paragraphs>61</Paragraphs>
  <Slides>7</Slides>
  <Notes>7</Notes>
  <HiddenSlides>0</HiddenSlides>
  <MMClips>0</MMClips>
  <ScaleCrop>false</ScaleCrop>
  <HeadingPairs>
    <vt:vector size="6" baseType="variant">
      <vt:variant>
        <vt:lpstr>Fuentes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7</vt:i4>
      </vt:variant>
    </vt:vector>
  </HeadingPairs>
  <TitlesOfParts>
    <vt:vector size="13" baseType="lpstr">
      <vt:lpstr>Instrument Sans Semi Bold</vt:lpstr>
      <vt:lpstr>Arial</vt:lpstr>
      <vt:lpstr>Instrument Sans Medium</vt:lpstr>
      <vt:lpstr>Calibri</vt:lpstr>
      <vt:lpstr>Instrument Sans Bold</vt:lpstr>
      <vt:lpstr>Office Theme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Cesar Augusto Lopez Gallego</cp:lastModifiedBy>
  <cp:revision>1</cp:revision>
  <dcterms:created xsi:type="dcterms:W3CDTF">2025-04-12T16:28:38Z</dcterms:created>
  <dcterms:modified xsi:type="dcterms:W3CDTF">2025-04-21T23:57:40Z</dcterms:modified>
</cp:coreProperties>
</file>